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4660"/>
  </p:normalViewPr>
  <p:slideViewPr>
    <p:cSldViewPr>
      <p:cViewPr>
        <p:scale>
          <a:sx n="69" d="100"/>
          <a:sy n="69" d="100"/>
        </p:scale>
        <p:origin x="-144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414AB-2A34-4F21-89C3-BEDB8A19DC7F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E25DE-3DBA-4669-A8B9-24642709F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715404" cy="1470025"/>
          </a:xfrm>
        </p:spPr>
        <p:txBody>
          <a:bodyPr>
            <a:noAutofit/>
          </a:bodyPr>
          <a:lstStyle/>
          <a:p>
            <a:r>
              <a:rPr lang="en-IN" sz="6000" b="1" dirty="0" smtClean="0"/>
              <a:t>GERM THEORY OF DISEASE</a:t>
            </a:r>
            <a:endParaRPr lang="en-US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5400" b="1" dirty="0" smtClean="0">
                <a:solidFill>
                  <a:srgbClr val="FF0000"/>
                </a:solidFill>
              </a:rPr>
              <a:t>IMMUNIZATION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FF0000"/>
                </a:solidFill>
              </a:rPr>
              <a:t>Immunization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 smtClean="0"/>
              <a:t> During the course of some infectious diseases, the body develops resistance to further attacks by the same pathogen, referred to as </a:t>
            </a:r>
            <a:r>
              <a:rPr lang="en-IN" b="1" dirty="0" smtClean="0"/>
              <a:t>immunity</a:t>
            </a:r>
            <a:r>
              <a:rPr lang="en-IN" dirty="0" smtClean="0"/>
              <a:t>.</a:t>
            </a:r>
          </a:p>
          <a:p>
            <a:r>
              <a:rPr lang="en-IN" dirty="0" smtClean="0"/>
              <a:t>Immunity can be introduced by introducing harmless living, weakened(attenuated) variants or inactivated bacterial toxins (</a:t>
            </a:r>
            <a:r>
              <a:rPr lang="en-IN" dirty="0" err="1" smtClean="0"/>
              <a:t>toxoids</a:t>
            </a:r>
            <a:r>
              <a:rPr lang="en-IN" dirty="0" smtClean="0"/>
              <a:t>) into the body, which consequently develop immune response without acquiring the disease. This procedure, termed as vaccination.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n-IN" dirty="0" smtClean="0"/>
              <a:t> </a:t>
            </a:r>
            <a:r>
              <a:rPr lang="en-IN" b="1" dirty="0" smtClean="0"/>
              <a:t>Edward Jenner(1749-1823): </a:t>
            </a:r>
            <a:r>
              <a:rPr lang="en-IN" dirty="0" smtClean="0"/>
              <a:t>an English physician to prevent smallpox.</a:t>
            </a:r>
          </a:p>
          <a:p>
            <a:r>
              <a:rPr lang="en-IN" dirty="0" smtClean="0"/>
              <a:t>He discovered the technique of vaccination. </a:t>
            </a: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IN" dirty="0" smtClean="0"/>
              <a:t> </a:t>
            </a:r>
            <a:r>
              <a:rPr lang="en-IN" b="1" dirty="0" err="1" smtClean="0"/>
              <a:t>Elie</a:t>
            </a:r>
            <a:r>
              <a:rPr lang="en-IN" b="1" dirty="0" smtClean="0"/>
              <a:t> Metchnikoff </a:t>
            </a:r>
            <a:r>
              <a:rPr lang="en-IN" dirty="0" smtClean="0"/>
              <a:t>(1845-1916): proposed the </a:t>
            </a:r>
            <a:r>
              <a:rPr lang="en-IN" dirty="0" err="1" smtClean="0"/>
              <a:t>phagocytic</a:t>
            </a:r>
            <a:r>
              <a:rPr lang="en-IN" dirty="0" smtClean="0"/>
              <a:t> theory of immunity in 1883.</a:t>
            </a:r>
          </a:p>
          <a:p>
            <a:r>
              <a:rPr lang="en-IN" dirty="0" smtClean="0"/>
              <a:t>He discovered that some blood leukocytes, white blood cells (WBC), protect against disease by engulfing disease causing bacteria.</a:t>
            </a:r>
          </a:p>
          <a:p>
            <a:r>
              <a:rPr lang="en-IN" dirty="0" smtClean="0"/>
              <a:t>These cells were called phagocytes and the process </a:t>
            </a:r>
            <a:r>
              <a:rPr lang="en-IN" dirty="0" err="1" smtClean="0"/>
              <a:t>phagocytosis</a:t>
            </a:r>
            <a:r>
              <a:rPr lang="en-IN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r>
              <a:rPr lang="en-IN" b="1" dirty="0" smtClean="0"/>
              <a:t> Behring and </a:t>
            </a:r>
            <a:r>
              <a:rPr lang="en-IN" b="1" dirty="0" err="1" smtClean="0"/>
              <a:t>Kitasato</a:t>
            </a:r>
            <a:r>
              <a:rPr lang="en-IN" b="1" dirty="0" smtClean="0"/>
              <a:t>:</a:t>
            </a:r>
            <a:r>
              <a:rPr lang="en-IN" dirty="0" smtClean="0"/>
              <a:t> provided evidence that immunity could develop from soluble substances in the blood, now referred to as antibodies (</a:t>
            </a:r>
            <a:r>
              <a:rPr lang="en-IN" dirty="0" err="1" smtClean="0"/>
              <a:t>humoral</a:t>
            </a:r>
            <a:r>
              <a:rPr lang="en-IN" dirty="0" smtClean="0"/>
              <a:t> immunity)</a:t>
            </a:r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IN" sz="5400" b="1" dirty="0" smtClean="0">
                <a:solidFill>
                  <a:srgbClr val="002060"/>
                </a:solidFill>
              </a:rPr>
              <a:t>CHEMOTHERAPY AND WONDER DRUGS</a:t>
            </a:r>
            <a:endParaRPr lang="en-US" sz="5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722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b="1" dirty="0" smtClean="0"/>
              <a:t>Paul Ehrlich(1854-1915):</a:t>
            </a:r>
          </a:p>
          <a:p>
            <a:r>
              <a:rPr lang="en-IN" dirty="0" smtClean="0"/>
              <a:t>In 1904 found that the dye </a:t>
            </a:r>
            <a:r>
              <a:rPr lang="en-IN" dirty="0" err="1" smtClean="0"/>
              <a:t>Trypan</a:t>
            </a:r>
            <a:r>
              <a:rPr lang="en-IN" dirty="0" smtClean="0"/>
              <a:t> Red was active against the trypanosome that causes African sleeping sickness and could be used therapeutically. This dye with antimicrobial activity was referred to as a ‘magic bullet’.</a:t>
            </a:r>
          </a:p>
          <a:p>
            <a:r>
              <a:rPr lang="en-IN" dirty="0" smtClean="0"/>
              <a:t>Ehrlich in a collaboration with </a:t>
            </a:r>
            <a:r>
              <a:rPr lang="en-IN" b="1" dirty="0" err="1" smtClean="0"/>
              <a:t>Sakahiro</a:t>
            </a:r>
            <a:r>
              <a:rPr lang="en-IN" b="1" dirty="0" smtClean="0"/>
              <a:t> </a:t>
            </a:r>
            <a:r>
              <a:rPr lang="en-IN" b="1" dirty="0" err="1" smtClean="0"/>
              <a:t>Hata</a:t>
            </a:r>
            <a:r>
              <a:rPr lang="en-IN" b="1" dirty="0" smtClean="0"/>
              <a:t> </a:t>
            </a:r>
            <a:r>
              <a:rPr lang="en-IN" dirty="0" smtClean="0"/>
              <a:t>, introduced the drug </a:t>
            </a:r>
            <a:r>
              <a:rPr lang="en-IN" dirty="0" err="1" smtClean="0"/>
              <a:t>Salvarsan</a:t>
            </a:r>
            <a:r>
              <a:rPr lang="en-IN" dirty="0" smtClean="0"/>
              <a:t>(</a:t>
            </a:r>
            <a:r>
              <a:rPr lang="en-IN" dirty="0" err="1" smtClean="0"/>
              <a:t>arsenobenzol</a:t>
            </a:r>
            <a:r>
              <a:rPr lang="en-IN" dirty="0" smtClean="0"/>
              <a:t>) as a treatment for syphilis caused by </a:t>
            </a:r>
            <a:r>
              <a:rPr lang="en-IN" i="1" dirty="0" err="1" smtClean="0"/>
              <a:t>treponema</a:t>
            </a:r>
            <a:r>
              <a:rPr lang="en-IN" i="1" dirty="0" smtClean="0"/>
              <a:t> </a:t>
            </a:r>
            <a:r>
              <a:rPr lang="en-IN" i="1" dirty="0" err="1" smtClean="0"/>
              <a:t>pallidum</a:t>
            </a:r>
            <a:r>
              <a:rPr lang="en-IN" dirty="0" smtClean="0"/>
              <a:t>.</a:t>
            </a:r>
          </a:p>
          <a:p>
            <a:r>
              <a:rPr lang="en-IN" dirty="0" smtClean="0"/>
              <a:t>Ehrlich was pioneer in the development of chemotherapy for infectious </a:t>
            </a:r>
            <a:r>
              <a:rPr lang="en-IN" dirty="0" err="1" smtClean="0"/>
              <a:t>disaese</a:t>
            </a:r>
            <a:r>
              <a:rPr lang="en-IN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3600" b="1" dirty="0" smtClean="0"/>
              <a:t>Alexander Fleming:</a:t>
            </a:r>
          </a:p>
          <a:p>
            <a:r>
              <a:rPr lang="en-IN" sz="3600" dirty="0" smtClean="0"/>
              <a:t>He discovered the penicillin from </a:t>
            </a:r>
            <a:r>
              <a:rPr lang="en-IN" sz="3600" i="1" dirty="0" smtClean="0"/>
              <a:t>penicillium notatum </a:t>
            </a:r>
            <a:r>
              <a:rPr lang="en-IN" sz="3600" dirty="0" smtClean="0"/>
              <a:t>that destroy several pathogenic bacteria.</a:t>
            </a:r>
          </a:p>
          <a:p>
            <a:r>
              <a:rPr lang="en-IN" sz="3600" dirty="0" smtClean="0"/>
              <a:t>Alexander Fleming, Sir Howard W. Florey and E.B. Chain shared the Nobel prize in 1945 for the discovery and production of penicillin.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IN" sz="3600" b="1" dirty="0" smtClean="0"/>
              <a:t>S.A. Waksman</a:t>
            </a:r>
            <a:r>
              <a:rPr lang="en-IN" dirty="0" smtClean="0"/>
              <a:t>: Streptomycin produced </a:t>
            </a:r>
            <a:r>
              <a:rPr lang="en-IN" smtClean="0"/>
              <a:t>from Streptomycin </a:t>
            </a:r>
            <a:r>
              <a:rPr lang="en-IN" dirty="0" smtClean="0"/>
              <a:t>griseous in 1944.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B050"/>
                </a:solidFill>
              </a:rPr>
              <a:t>Germ Theory of disease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 The combined efforts of many scientists and most important Louis Pasteur and Robert Koch established the </a:t>
            </a:r>
            <a:r>
              <a:rPr lang="en-IN" b="1" dirty="0" smtClean="0"/>
              <a:t>Germ theory of disease</a:t>
            </a:r>
            <a:r>
              <a:rPr lang="en-IN" dirty="0" smtClean="0"/>
              <a:t>. </a:t>
            </a:r>
          </a:p>
          <a:p>
            <a:r>
              <a:rPr lang="en-IN" b="1" dirty="0" smtClean="0"/>
              <a:t>The idea that invisible microorganisms are the cause of disease is called germ theory.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b="1" dirty="0" smtClean="0"/>
              <a:t>Lord Joseph Lister(1827-1911) </a:t>
            </a:r>
          </a:p>
          <a:p>
            <a:r>
              <a:rPr lang="en-IN" dirty="0" smtClean="0"/>
              <a:t>Famous English surgeon is known for his notable contribution to the antiseptic treatment for the prevention and cure of wound infection.</a:t>
            </a:r>
          </a:p>
          <a:p>
            <a:r>
              <a:rPr lang="en-IN" dirty="0" smtClean="0"/>
              <a:t>He also devised a method to destroy microorganisms in the operation theatre by spraying a fine mist of carbolic acid into the air , thus, producing an antiseptic environment.</a:t>
            </a:r>
          </a:p>
          <a:p>
            <a:r>
              <a:rPr lang="en-IN" dirty="0" smtClean="0"/>
              <a:t>Joseph Lister is known as the</a:t>
            </a:r>
            <a:r>
              <a:rPr lang="en-IN" b="1" dirty="0" smtClean="0"/>
              <a:t> </a:t>
            </a:r>
            <a:r>
              <a:rPr lang="en-IN" b="1" dirty="0" smtClean="0">
                <a:solidFill>
                  <a:srgbClr val="FF0000"/>
                </a:solidFill>
              </a:rPr>
              <a:t>Father of antiseptic surgery.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Robert Koch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/>
          </a:bodyPr>
          <a:lstStyle/>
          <a:p>
            <a:r>
              <a:rPr lang="en-IN" dirty="0" smtClean="0"/>
              <a:t> The first direct demonstration of the role of bacteria in causing disease.</a:t>
            </a:r>
          </a:p>
          <a:p>
            <a:r>
              <a:rPr lang="en-IN" dirty="0" smtClean="0"/>
              <a:t>German physician who first of all isolated anthrax bacillus( </a:t>
            </a:r>
            <a:r>
              <a:rPr lang="en-IN" i="1" dirty="0" smtClean="0"/>
              <a:t>Bacillus anthracis</a:t>
            </a:r>
            <a:r>
              <a:rPr lang="en-IN" dirty="0" smtClean="0"/>
              <a:t>, the cause of anthrax) in 1876.</a:t>
            </a:r>
          </a:p>
          <a:p>
            <a:r>
              <a:rPr lang="en-IN" dirty="0" smtClean="0"/>
              <a:t>He perfected the technique of isolating bacteria in pure culture.</a:t>
            </a:r>
          </a:p>
          <a:p>
            <a:r>
              <a:rPr lang="en-IN" dirty="0" smtClean="0"/>
              <a:t>He also introduced the use of solid culture media by using </a:t>
            </a:r>
            <a:r>
              <a:rPr lang="en-IN" dirty="0" err="1" smtClean="0"/>
              <a:t>gelatin</a:t>
            </a:r>
            <a:r>
              <a:rPr lang="en-IN" dirty="0" smtClean="0"/>
              <a:t> as a  solidifying  agent.</a:t>
            </a:r>
          </a:p>
          <a:p>
            <a:r>
              <a:rPr lang="en-IN" dirty="0" smtClean="0"/>
              <a:t>He </a:t>
            </a:r>
            <a:r>
              <a:rPr lang="en-IN" dirty="0" err="1" smtClean="0"/>
              <a:t>discoverd</a:t>
            </a:r>
            <a:r>
              <a:rPr lang="en-IN" dirty="0" smtClean="0"/>
              <a:t> </a:t>
            </a:r>
            <a:r>
              <a:rPr lang="en-IN" i="1" dirty="0" err="1" smtClean="0"/>
              <a:t>Mycobacteria</a:t>
            </a:r>
            <a:r>
              <a:rPr lang="en-IN" i="1" dirty="0" smtClean="0"/>
              <a:t> tuberculosis.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C00000"/>
                </a:solidFill>
              </a:rPr>
              <a:t>Koch’s postulates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 Koch’s postulates were published  in1884 and are the corestone of the germ theory of diseases and are still in use today to prove the specific cause of an infectious disease.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dirty="0" smtClean="0"/>
              <a:t> Koch postulates are:</a:t>
            </a:r>
          </a:p>
          <a:p>
            <a:pPr marL="514350" indent="-514350">
              <a:buAutoNum type="arabicPeriod"/>
            </a:pPr>
            <a:r>
              <a:rPr lang="en-IN" dirty="0" smtClean="0"/>
              <a:t>The suspected microorganism must always be found in diseased but never in healthy individuals.</a:t>
            </a:r>
          </a:p>
          <a:p>
            <a:pPr marL="514350" indent="-514350">
              <a:buAutoNum type="arabicPeriod"/>
            </a:pPr>
            <a:r>
              <a:rPr lang="en-IN" dirty="0" smtClean="0"/>
              <a:t>The microorganism must be isolated in a pure culture on a nutrient medium.</a:t>
            </a:r>
          </a:p>
          <a:p>
            <a:pPr marL="514350" indent="-514350">
              <a:buAutoNum type="arabicPeriod"/>
            </a:pPr>
            <a:r>
              <a:rPr lang="en-IN" dirty="0" smtClean="0"/>
              <a:t>The same disease must result when the isolated microorganism is incubated into a healthy host.</a:t>
            </a:r>
          </a:p>
          <a:p>
            <a:pPr marL="514350" indent="-514350">
              <a:buAutoNum type="arabicPeriod"/>
            </a:pPr>
            <a:r>
              <a:rPr lang="en-IN" dirty="0" smtClean="0"/>
              <a:t>The same organism must by reisolated from the experimentally infected host.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ocuments\DIGVIJAY COLLEGE\IMP ppt\BSc I Semester\IMG_20230801_1210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n-IN" dirty="0" smtClean="0"/>
              <a:t> </a:t>
            </a:r>
            <a:r>
              <a:rPr lang="en-IN" b="1" dirty="0" err="1" smtClean="0"/>
              <a:t>Fanne</a:t>
            </a:r>
            <a:r>
              <a:rPr lang="en-IN" b="1" dirty="0" smtClean="0"/>
              <a:t> </a:t>
            </a:r>
            <a:r>
              <a:rPr lang="en-IN" b="1" dirty="0" err="1" smtClean="0"/>
              <a:t>Eilshemius</a:t>
            </a:r>
            <a:r>
              <a:rPr lang="en-IN" b="1" dirty="0" smtClean="0"/>
              <a:t> </a:t>
            </a:r>
            <a:r>
              <a:rPr lang="en-IN" b="1" dirty="0" err="1" smtClean="0"/>
              <a:t>Hesse</a:t>
            </a:r>
            <a:r>
              <a:rPr lang="en-IN" b="1" dirty="0" smtClean="0"/>
              <a:t>( 1850-1934)-</a:t>
            </a:r>
          </a:p>
          <a:p>
            <a:r>
              <a:rPr lang="en-IN" dirty="0"/>
              <a:t> </a:t>
            </a:r>
            <a:r>
              <a:rPr lang="en-IN" dirty="0" smtClean="0"/>
              <a:t>one of Koch’s assistant first proposed the use of agar in culture media. Agar was superior to </a:t>
            </a:r>
            <a:r>
              <a:rPr lang="en-IN" dirty="0" err="1" smtClean="0"/>
              <a:t>gelatin</a:t>
            </a:r>
            <a:r>
              <a:rPr lang="en-IN" dirty="0" smtClean="0"/>
              <a:t> </a:t>
            </a:r>
            <a:r>
              <a:rPr lang="en-IN" dirty="0" err="1" smtClean="0"/>
              <a:t>beacuse</a:t>
            </a:r>
            <a:r>
              <a:rPr lang="en-IN" dirty="0" smtClean="0"/>
              <a:t> of its higher melting (96 ˚C ) and solidifying(40-50˚ C) temperature points than </a:t>
            </a:r>
            <a:r>
              <a:rPr lang="en-IN" dirty="0" err="1" smtClean="0"/>
              <a:t>gelatin</a:t>
            </a:r>
            <a:r>
              <a:rPr lang="en-IN" dirty="0"/>
              <a:t> </a:t>
            </a:r>
            <a:r>
              <a:rPr lang="en-IN" dirty="0" smtClean="0"/>
              <a:t>and was not attacked by most bacteria.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n-IN" b="1" dirty="0" smtClean="0"/>
              <a:t>Richard Petri(1887)- </a:t>
            </a:r>
            <a:r>
              <a:rPr lang="en-IN" dirty="0" smtClean="0"/>
              <a:t>developed the </a:t>
            </a:r>
            <a:r>
              <a:rPr lang="en-IN" dirty="0" err="1" smtClean="0"/>
              <a:t>petri</a:t>
            </a:r>
            <a:r>
              <a:rPr lang="en-IN" dirty="0" smtClean="0"/>
              <a:t> dish (plate) , a container used for solid culture media.</a:t>
            </a:r>
          </a:p>
          <a:p>
            <a:r>
              <a:rPr lang="en-IN" dirty="0" smtClean="0"/>
              <a:t>Thus contributions of Robert </a:t>
            </a:r>
            <a:r>
              <a:rPr lang="en-IN" dirty="0" err="1" smtClean="0"/>
              <a:t>koch</a:t>
            </a:r>
            <a:r>
              <a:rPr lang="en-IN" dirty="0" smtClean="0"/>
              <a:t>, Fannie </a:t>
            </a:r>
            <a:r>
              <a:rPr lang="en-IN" dirty="0" err="1" smtClean="0"/>
              <a:t>Hesse</a:t>
            </a:r>
            <a:r>
              <a:rPr lang="en-IN" dirty="0" smtClean="0"/>
              <a:t> and Richard </a:t>
            </a:r>
            <a:r>
              <a:rPr lang="en-IN" dirty="0" err="1" smtClean="0"/>
              <a:t>petri</a:t>
            </a:r>
            <a:r>
              <a:rPr lang="en-IN" dirty="0" smtClean="0"/>
              <a:t> made possible the isolation of pure cultures of microorganisms, and directly stimulated progress in all areas of microbiology especially  medical microbiology.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680</Words>
  <Application>Microsoft Office PowerPoint</Application>
  <PresentationFormat>On-screen Show (4:3)</PresentationFormat>
  <Paragraphs>44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GERM THEORY OF DISEASE</vt:lpstr>
      <vt:lpstr>Germ Theory of disease</vt:lpstr>
      <vt:lpstr>Slide 3</vt:lpstr>
      <vt:lpstr>Robert Koch</vt:lpstr>
      <vt:lpstr>Koch’s postulates</vt:lpstr>
      <vt:lpstr>Slide 6</vt:lpstr>
      <vt:lpstr>Slide 7</vt:lpstr>
      <vt:lpstr>Slide 8</vt:lpstr>
      <vt:lpstr>Slide 9</vt:lpstr>
      <vt:lpstr>IMMUNIZATION</vt:lpstr>
      <vt:lpstr>Immunization</vt:lpstr>
      <vt:lpstr>Slide 12</vt:lpstr>
      <vt:lpstr>Slide 13</vt:lpstr>
      <vt:lpstr>Slide 14</vt:lpstr>
      <vt:lpstr>CHEMOTHERAPY AND WONDER DRUGS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GERM THEORY OF DISEASE</dc:title>
  <dc:creator>HP</dc:creator>
  <cp:lastModifiedBy>HP</cp:lastModifiedBy>
  <cp:revision>54</cp:revision>
  <dcterms:created xsi:type="dcterms:W3CDTF">2023-08-01T05:32:09Z</dcterms:created>
  <dcterms:modified xsi:type="dcterms:W3CDTF">2023-08-04T18:34:39Z</dcterms:modified>
</cp:coreProperties>
</file>